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metadata" ContentType="application/binary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custom-properties" Target="docProps/custom.xml"/><Relationship Id="rId2" Type="http://schemas.openxmlformats.org/officeDocument/2006/relationships/officeDocument" Target="ppt/presentation.xml"/><Relationship Id="rId1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Lato"/>
      <p:regular r:id="rId10"/>
      <p:bold r:id="rId11"/>
      <p:italic r:id="rId12"/>
      <p:boldItalic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4932">
          <p15:clr>
            <a:srgbClr val="9AA0A6"/>
          </p15:clr>
        </p15:guide>
        <p15:guide id="3" orient="horz" pos="3118">
          <p15:clr>
            <a:srgbClr val="9AA0A6"/>
          </p15:clr>
        </p15:guide>
        <p15:guide id="4" pos="929">
          <p15:clr>
            <a:srgbClr val="9AA0A6"/>
          </p15:clr>
        </p15:guide>
        <p15:guide id="5" orient="horz" pos="57">
          <p15:clr>
            <a:srgbClr val="9AA0A6"/>
          </p15:clr>
        </p15:guide>
        <p15:guide id="6" orient="horz" pos="737">
          <p15:clr>
            <a:srgbClr val="9AA0A6"/>
          </p15:clr>
        </p15:guide>
        <p15:guide id="7" pos="113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14" roundtripDataSignature="AMtx7midgvSxkmxA/N8ytqUnBWQFRQrl/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4932"/>
        <p:guide pos="3118" orient="horz"/>
        <p:guide pos="929"/>
        <p:guide pos="57" orient="horz"/>
        <p:guide pos="737" orient="horz"/>
        <p:guide pos="1134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Lato-boldItalic.fntdata"/><Relationship Id="rId8" Type="http://schemas.openxmlformats.org/officeDocument/2006/relationships/slide" Target="slides/slide3.xml"/><Relationship Id="rId3" Type="http://schemas.openxmlformats.org/officeDocument/2006/relationships/presProps" Target="presProps.xml"/><Relationship Id="rId12" Type="http://schemas.openxmlformats.org/officeDocument/2006/relationships/font" Target="fonts/Lato-italic.fntdata"/><Relationship Id="rId7" Type="http://schemas.openxmlformats.org/officeDocument/2006/relationships/slide" Target="slides/slide2.xml"/><Relationship Id="rId17" Type="http://schemas.openxmlformats.org/officeDocument/2006/relationships/customXml" Target="../customXml/item3.xml"/><Relationship Id="rId2" Type="http://schemas.openxmlformats.org/officeDocument/2006/relationships/viewProps" Target="viewProps.xml"/><Relationship Id="rId16" Type="http://schemas.openxmlformats.org/officeDocument/2006/relationships/customXml" Target="../customXml/item2.xml"/><Relationship Id="rId11" Type="http://schemas.openxmlformats.org/officeDocument/2006/relationships/font" Target="fonts/Lato-bold.fntdata"/><Relationship Id="rId1" Type="http://schemas.openxmlformats.org/officeDocument/2006/relationships/theme" Target="theme/theme2.xml"/><Relationship Id="rId6" Type="http://schemas.openxmlformats.org/officeDocument/2006/relationships/slide" Target="slides/slide1.xml"/><Relationship Id="rId5" Type="http://schemas.openxmlformats.org/officeDocument/2006/relationships/notesMaster" Target="notesMasters/notesMaster1.xml"/><Relationship Id="rId15" Type="http://schemas.openxmlformats.org/officeDocument/2006/relationships/customXml" Target="../customXml/item1.xml"/><Relationship Id="rId10" Type="http://schemas.openxmlformats.org/officeDocument/2006/relationships/font" Target="fonts/Lato-regular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customschemas.google.com/relationships/presentationmetadata" Target="meta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hyperlink" Target="mailto:erick.caycho@gmail.com" TargetMode="External"/><Relationship Id="rId5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1975" y="-66675"/>
            <a:ext cx="9320274" cy="530932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/>
          <p:nvPr/>
        </p:nvSpPr>
        <p:spPr>
          <a:xfrm>
            <a:off x="794650" y="751650"/>
            <a:ext cx="71004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3600" u="none" cap="none" strike="noStrike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Modulo 2 – Apache Spark y Kafka</a:t>
            </a:r>
            <a:endParaRPr/>
          </a:p>
        </p:txBody>
      </p:sp>
      <p:sp>
        <p:nvSpPr>
          <p:cNvPr id="56" name="Google Shape;56;p1"/>
          <p:cNvSpPr txBox="1"/>
          <p:nvPr/>
        </p:nvSpPr>
        <p:spPr>
          <a:xfrm>
            <a:off x="871875" y="1741600"/>
            <a:ext cx="6185100" cy="23100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2728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" sz="2400" u="none" cap="none" strike="noStrike">
                <a:solidFill>
                  <a:srgbClr val="272859"/>
                </a:solidFill>
                <a:latin typeface="Lato"/>
                <a:ea typeface="Lato"/>
                <a:cs typeface="Lato"/>
                <a:sym typeface="Lato"/>
              </a:rPr>
              <a:t>Erick Caycho González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" sz="1800" u="sng" cap="none" strike="noStrike">
                <a:solidFill>
                  <a:srgbClr val="272859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erick.caycho@gmail.com</a:t>
            </a:r>
            <a:endParaRPr b="1" i="0" sz="1800" u="none" cap="none" strike="noStrike">
              <a:solidFill>
                <a:srgbClr val="2728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" sz="1800" u="none" cap="none" strike="noStrike">
                <a:solidFill>
                  <a:srgbClr val="272859"/>
                </a:solidFill>
                <a:latin typeface="Lato"/>
                <a:ea typeface="Lato"/>
                <a:cs typeface="Lato"/>
                <a:sym typeface="Lato"/>
              </a:rPr>
              <a:t>https://www.linkedin.com/in/erick-caycho-a0115b31/</a:t>
            </a:r>
            <a:endParaRPr b="1" i="0" sz="1800" u="none" cap="none" strike="noStrike">
              <a:solidFill>
                <a:srgbClr val="2728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7" name="Google Shape;57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77975" y="4593975"/>
            <a:ext cx="1423437" cy="47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2325" y="-149300"/>
            <a:ext cx="9196324" cy="53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5550" y="4587100"/>
            <a:ext cx="1423473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"/>
          <p:cNvSpPr txBox="1"/>
          <p:nvPr/>
        </p:nvSpPr>
        <p:spPr>
          <a:xfrm>
            <a:off x="794650" y="257700"/>
            <a:ext cx="61851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" sz="3600" u="none" cap="none" strike="noStrike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Ingesta de Datos</a:t>
            </a:r>
            <a:endParaRPr b="1" i="0" sz="3600" u="none" cap="none" strike="noStrike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" sz="1200" u="none" cap="none" strike="noStrike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Modulo 2</a:t>
            </a:r>
            <a:endParaRPr b="0" i="1" sz="1200" u="none" cap="none" strike="noStrike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902499" y="928521"/>
            <a:ext cx="7446852" cy="3513531"/>
          </a:xfrm>
          <a:prstGeom prst="roundRect">
            <a:avLst>
              <a:gd fmla="val 16667" name="adj"/>
            </a:avLst>
          </a:prstGeom>
          <a:solidFill>
            <a:srgbClr val="FF7C5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ingesta de datos es el proceso por el cual vamos a importar archivos variados de diversos tamaños y tipos a un unico almacenamiento centralizado. Como los datos pueden provenir de diversos origenes es necesario sanear la data y realizar transformaciones a un formato uniforme mediente procesos ETL.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s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Para poner a disposición de toda la organización la data proveniente de distintas fuentes y de distintas áreas: Aplicaciones, APIs, etc.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s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Tener un proceso unificado y simplificado para extraer y sanear la data que va a ser consumida por la organización.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s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Desarrollar la capacidad de manejar enormes volúmenes de datos a alta velocidad, tanto en Batch como en Streaming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s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Reducción de costos y ahorro de tiempo en comparación con los procesos manuales de agregación de datos.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descr="Imagen 0 en Qué es Apache Spark" id="67" name="Google Shape;67;p2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n 0 en Qué es Apache Spark" id="68" name="Google Shape;68;p2"/>
          <p:cNvSpPr/>
          <p:nvPr/>
        </p:nvSpPr>
        <p:spPr>
          <a:xfrm>
            <a:off x="4572000" y="2571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2325" y="-149300"/>
            <a:ext cx="9196324" cy="53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5550" y="4587100"/>
            <a:ext cx="1423473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0"/>
          <p:cNvSpPr txBox="1"/>
          <p:nvPr/>
        </p:nvSpPr>
        <p:spPr>
          <a:xfrm>
            <a:off x="794649" y="257700"/>
            <a:ext cx="7272391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" sz="3600" u="none" cap="none" strike="noStrike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Apache Spark – Formato Archivos</a:t>
            </a:r>
            <a:endParaRPr b="1" i="0" sz="3600" u="none" cap="none" strike="noStrike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" name="Google Shape;76;p20"/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" sz="1200" u="none" cap="none" strike="noStrike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Modulo 2</a:t>
            </a:r>
            <a:endParaRPr b="0" i="1" sz="1200" u="none" cap="none" strike="noStrike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" name="Google Shape;77;p20"/>
          <p:cNvSpPr/>
          <p:nvPr/>
        </p:nvSpPr>
        <p:spPr>
          <a:xfrm>
            <a:off x="902499" y="928521"/>
            <a:ext cx="7446852" cy="3513531"/>
          </a:xfrm>
          <a:prstGeom prst="roundRect">
            <a:avLst>
              <a:gd fmla="val 16667" name="adj"/>
            </a:avLst>
          </a:prstGeom>
          <a:solidFill>
            <a:srgbClr val="FF7C5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CSV:  Archivos de texto a los cuales se les puede especificar los separadores que se usan entr los campos e indicar si el archive tiene cavecera. Suelen tener problemas cuando contienen caracteres especiales (Se recomienda que se manejen en formato UTF-8).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JSON: Archivos del tipo Key:Value. Es ampliamente usado para intercambiar datos por las APIs. Dado su flexibilidad pueden tener una estructura muy compleja</a:t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Parquet: Archivo binario basado en columnas y contienen metadata de su contenido.  Es del tipo WORM (Write Once, Read Most). Esta optimizado mas para la lectura que para la escritura.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Avro: Archivo binario basado en filas. Almacena internamente su esquema.  Es ideal para las capas primarias de un Data Lake</a:t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2325" y="-149300"/>
            <a:ext cx="9196324" cy="53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5550" y="4587100"/>
            <a:ext cx="1423473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1"/>
          <p:cNvSpPr txBox="1"/>
          <p:nvPr/>
        </p:nvSpPr>
        <p:spPr>
          <a:xfrm>
            <a:off x="794649" y="257700"/>
            <a:ext cx="7272391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" sz="3600" u="none" cap="none" strike="noStrike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Formato Columnar vs Fila</a:t>
            </a:r>
            <a:endParaRPr/>
          </a:p>
        </p:txBody>
      </p:sp>
      <p:sp>
        <p:nvSpPr>
          <p:cNvPr id="85" name="Google Shape;85;p21"/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s" sz="1200" u="none" cap="none" strike="noStrike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Modulo 2</a:t>
            </a:r>
            <a:endParaRPr b="0" i="1" sz="1200" u="none" cap="none" strike="noStrike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columnar storage format - Table 2" id="86" name="Google Shape;86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99540" y="3038125"/>
            <a:ext cx="666750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lumnar storage format - Table 3" id="87" name="Google Shape;87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99540" y="3971940"/>
            <a:ext cx="6667500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lumnar storage format - Table 1" id="88" name="Google Shape;88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99540" y="942044"/>
            <a:ext cx="6667500" cy="15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1"/>
          <p:cNvSpPr txBox="1"/>
          <p:nvPr/>
        </p:nvSpPr>
        <p:spPr>
          <a:xfrm>
            <a:off x="1125457" y="2667932"/>
            <a:ext cx="3305387" cy="366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" sz="1600" u="none" cap="none" strike="noStrike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Formato Fila</a:t>
            </a:r>
            <a:endParaRPr/>
          </a:p>
        </p:txBody>
      </p:sp>
      <p:sp>
        <p:nvSpPr>
          <p:cNvPr id="90" name="Google Shape;90;p21"/>
          <p:cNvSpPr txBox="1"/>
          <p:nvPr/>
        </p:nvSpPr>
        <p:spPr>
          <a:xfrm>
            <a:off x="1125456" y="3621315"/>
            <a:ext cx="3305387" cy="366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" sz="1600" u="none" cap="none" strike="noStrike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Formato Columnar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4EB88A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B330183B7B8F4F94139DFC85737F7B" ma:contentTypeVersion="12" ma:contentTypeDescription="Create a new document." ma:contentTypeScope="" ma:versionID="1a4bd644d95e78c94272faea1d2b9472">
  <xsd:schema xmlns:xsd="http://www.w3.org/2001/XMLSchema" xmlns:xs="http://www.w3.org/2001/XMLSchema" xmlns:p="http://schemas.microsoft.com/office/2006/metadata/properties" xmlns:ns2="c9f99c0a-1266-4e6f-9255-e4042de4af84" xmlns:ns3="faa0fd4c-f734-4cdc-81e9-83e0a52fc0f2" targetNamespace="http://schemas.microsoft.com/office/2006/metadata/properties" ma:root="true" ma:fieldsID="b9da445595ffec32c84e427aa92ee43e" ns2:_="" ns3:_="">
    <xsd:import namespace="c9f99c0a-1266-4e6f-9255-e4042de4af84"/>
    <xsd:import namespace="faa0fd4c-f734-4cdc-81e9-83e0a52fc0f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f99c0a-1266-4e6f-9255-e4042de4af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ac542fbe-dd89-4679-92c6-c812f21a232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a0fd4c-f734-4cdc-81e9-83e0a52fc0f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a7c74325-c965-4297-826f-f342f62224be}" ma:internalName="TaxCatchAll" ma:showField="CatchAllData" ma:web="faa0fd4c-f734-4cdc-81e9-83e0a52fc0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9f99c0a-1266-4e6f-9255-e4042de4af84">
      <Terms xmlns="http://schemas.microsoft.com/office/infopath/2007/PartnerControls"/>
    </lcf76f155ced4ddcb4097134ff3c332f>
    <TaxCatchAll xmlns="faa0fd4c-f734-4cdc-81e9-83e0a52fc0f2" xsi:nil="true"/>
  </documentManagement>
</p:properties>
</file>

<file path=customXml/itemProps1.xml><?xml version="1.0" encoding="utf-8"?>
<ds:datastoreItem xmlns:ds="http://schemas.openxmlformats.org/officeDocument/2006/customXml" ds:itemID="{F35DA935-1E9A-4811-8E63-8A9EBA786B0F}"/>
</file>

<file path=customXml/itemProps2.xml><?xml version="1.0" encoding="utf-8"?>
<ds:datastoreItem xmlns:ds="http://schemas.openxmlformats.org/officeDocument/2006/customXml" ds:itemID="{D71090C9-B0C3-4AE4-8441-C0B3D03527B5}"/>
</file>

<file path=customXml/itemProps3.xml><?xml version="1.0" encoding="utf-8"?>
<ds:datastoreItem xmlns:ds="http://schemas.openxmlformats.org/officeDocument/2006/customXml" ds:itemID="{88AC77A9-17D9-4B5E-AF1D-7A3B5F681225}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Erick Caycho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0x01010033B330183B7B8F4F94139DFC85737F7B</vt:lpwstr>
  </property>
</Properties>
</file>